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65" r:id="rId4"/>
    <p:sldId id="285" r:id="rId5"/>
    <p:sldId id="264" r:id="rId6"/>
    <p:sldId id="282" r:id="rId7"/>
    <p:sldId id="283" r:id="rId8"/>
    <p:sldId id="277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B39E"/>
    <a:srgbClr val="006C62"/>
    <a:srgbClr val="00D6AD"/>
    <a:srgbClr val="7F7F7F"/>
    <a:srgbClr val="15AF95"/>
    <a:srgbClr val="A6A6A6"/>
    <a:srgbClr val="17453D"/>
    <a:srgbClr val="12342E"/>
    <a:srgbClr val="000000"/>
    <a:srgbClr val="EFC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8" autoAdjust="0"/>
    <p:restoredTop sz="94464" autoAdjust="0"/>
  </p:normalViewPr>
  <p:slideViewPr>
    <p:cSldViewPr snapToGrid="0">
      <p:cViewPr>
        <p:scale>
          <a:sx n="100" d="100"/>
          <a:sy n="100" d="100"/>
        </p:scale>
        <p:origin x="-67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66" d="100"/>
          <a:sy n="66" d="100"/>
        </p:scale>
        <p:origin x="262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F731E-89C4-4E73-A518-E26E46AC2251}" type="datetimeFigureOut">
              <a:rPr lang="zh-CN" altLang="en-US" smtClean="0"/>
              <a:t>2018/12/16 Sunday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3D8A9-B803-49B7-8826-85E446611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352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56477-A869-4A11-A4FA-B75D94106C96}" type="datetimeFigureOut">
              <a:rPr lang="zh-CN" altLang="en-US" smtClean="0"/>
              <a:t>2018/12/16 Sunday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E6889-349A-49E8-AAE1-A1FB1A7B9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563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670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502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381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437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89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669"/>
            <a:ext cx="12192000" cy="687628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05000" y="194151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05000" y="442118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7AB74-1063-40E9-B970-F2588F206CAF}" type="datetime1">
              <a:rPr lang="zh-CN" altLang="en-US" smtClean="0"/>
              <a:t>2018/12/16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-6" y="0"/>
            <a:ext cx="12192000" cy="6877050"/>
          </a:xfrm>
          <a:prstGeom prst="rect">
            <a:avLst/>
          </a:prstGeom>
          <a:solidFill>
            <a:srgbClr val="12342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972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74D02-A581-4176-A932-D09364710A12}" type="datetime1">
              <a:rPr lang="zh-CN" altLang="en-US" smtClean="0"/>
              <a:t>2018/12/16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601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6693-FE41-4D59-BA44-BEBB4A272C4F}" type="datetime1">
              <a:rPr lang="zh-CN" altLang="en-US" smtClean="0"/>
              <a:t>2018/12/16 Sunday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437881" y="321972"/>
            <a:ext cx="309093" cy="824248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0962009" y="-4963"/>
            <a:ext cx="1008000" cy="1243629"/>
            <a:chOff x="10962009" y="-4963"/>
            <a:chExt cx="1008000" cy="1243629"/>
          </a:xfrm>
        </p:grpSpPr>
        <p:sp>
          <p:nvSpPr>
            <p:cNvPr id="8" name="矩形 7"/>
            <p:cNvSpPr/>
            <p:nvPr/>
          </p:nvSpPr>
          <p:spPr>
            <a:xfrm>
              <a:off x="10969209" y="-4963"/>
              <a:ext cx="993600" cy="8301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8044308" y="3488472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8110158" y="3554322"/>
                <a:ext cx="876300" cy="876300"/>
                <a:chOff x="8110158" y="3554322"/>
                <a:chExt cx="876300" cy="876300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8110158" y="3554322"/>
                  <a:ext cx="876300" cy="8763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2092" y="3758472"/>
                  <a:ext cx="632433" cy="46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352512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6693-FE41-4D59-BA44-BEBB4A272C4F}" type="datetime1">
              <a:rPr lang="zh-CN" altLang="en-US" smtClean="0"/>
              <a:t>2018/12/16 Sunday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437881" y="321972"/>
            <a:ext cx="309093" cy="824248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0977230" y="-4963"/>
            <a:ext cx="993600" cy="8301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968978" y="251672"/>
            <a:ext cx="1008000" cy="1008000"/>
            <a:chOff x="8436382" y="2178535"/>
            <a:chExt cx="1008000" cy="1008000"/>
          </a:xfrm>
        </p:grpSpPr>
        <p:sp>
          <p:nvSpPr>
            <p:cNvPr id="15" name="椭圆 14"/>
            <p:cNvSpPr/>
            <p:nvPr/>
          </p:nvSpPr>
          <p:spPr>
            <a:xfrm>
              <a:off x="8436382" y="2178535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8502232" y="2244385"/>
              <a:ext cx="876300" cy="8763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9561" y="2432946"/>
              <a:ext cx="681643" cy="6134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6542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6693-FE41-4D59-BA44-BEBB4A272C4F}" type="datetime1">
              <a:rPr lang="zh-CN" altLang="en-US" smtClean="0"/>
              <a:t>2018/12/16 Sunday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437881" y="321972"/>
            <a:ext cx="309093" cy="824248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991399" y="-4963"/>
            <a:ext cx="993600" cy="8301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10984199" y="241039"/>
            <a:ext cx="1008000" cy="1008000"/>
            <a:chOff x="7998232" y="5119020"/>
            <a:chExt cx="1008000" cy="1008000"/>
          </a:xfrm>
        </p:grpSpPr>
        <p:sp>
          <p:nvSpPr>
            <p:cNvPr id="20" name="椭圆 19"/>
            <p:cNvSpPr/>
            <p:nvPr/>
          </p:nvSpPr>
          <p:spPr>
            <a:xfrm>
              <a:off x="7998232" y="5119020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232" y="5239074"/>
              <a:ext cx="612000" cy="789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086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6693-FE41-4D59-BA44-BEBB4A272C4F}" type="datetime1">
              <a:rPr lang="zh-CN" altLang="en-US" smtClean="0"/>
              <a:t>2018/12/16 Sunday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437881" y="321972"/>
            <a:ext cx="309093" cy="824248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985251" y="-4334"/>
            <a:ext cx="993600" cy="8301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970261" y="257663"/>
            <a:ext cx="1008000" cy="1008000"/>
            <a:chOff x="6620434" y="1471906"/>
            <a:chExt cx="1008000" cy="1008000"/>
          </a:xfrm>
        </p:grpSpPr>
        <p:sp>
          <p:nvSpPr>
            <p:cNvPr id="15" name="椭圆 14"/>
            <p:cNvSpPr/>
            <p:nvPr/>
          </p:nvSpPr>
          <p:spPr>
            <a:xfrm>
              <a:off x="6620434" y="1471906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6686284" y="1537756"/>
              <a:ext cx="876300" cy="876300"/>
              <a:chOff x="6787469" y="2184355"/>
              <a:chExt cx="876300" cy="876300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6787469" y="2184355"/>
                <a:ext cx="876300" cy="8763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7019" y="2279604"/>
                <a:ext cx="457201" cy="76200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698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01BB9-EA45-4D7F-B694-2A70066AB61E}" type="datetime1">
              <a:rPr lang="zh-CN" altLang="en-US" smtClean="0"/>
              <a:t>2018/12/16 Sunday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圆角矩形 6"/>
          <p:cNvSpPr/>
          <p:nvPr userDrawn="1"/>
        </p:nvSpPr>
        <p:spPr>
          <a:xfrm>
            <a:off x="11366494" y="6430912"/>
            <a:ext cx="468000" cy="216000"/>
          </a:xfrm>
          <a:prstGeom prst="roundRect">
            <a:avLst/>
          </a:prstGeom>
          <a:solidFill>
            <a:srgbClr val="3DB39E"/>
          </a:solidFill>
          <a:ln>
            <a:solidFill>
              <a:srgbClr val="3DB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659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11366494" y="6430912"/>
            <a:ext cx="468000" cy="216000"/>
          </a:xfrm>
          <a:prstGeom prst="roundRect">
            <a:avLst/>
          </a:prstGeom>
          <a:solidFill>
            <a:srgbClr val="3DB39E"/>
          </a:solidFill>
          <a:ln>
            <a:solidFill>
              <a:srgbClr val="3DB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9EF01BB9-EA45-4D7F-B694-2A70066AB61E}" type="datetime1">
              <a:rPr lang="zh-CN" altLang="en-US" smtClean="0"/>
              <a:t>2018/12/16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2889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890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  <p:sldLayoutId id="2147483657" r:id="rId6"/>
    <p:sldLayoutId id="2147483658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/>
        </p:nvSpPr>
        <p:spPr>
          <a:xfrm rot="21155408" flipH="1">
            <a:off x="-557062" y="-871887"/>
            <a:ext cx="13167812" cy="8500422"/>
          </a:xfrm>
          <a:custGeom>
            <a:avLst/>
            <a:gdLst>
              <a:gd name="connsiteX0" fmla="*/ 0 w 12989007"/>
              <a:gd name="connsiteY0" fmla="*/ 1584266 h 8384995"/>
              <a:gd name="connsiteX1" fmla="*/ 11915 w 12989007"/>
              <a:gd name="connsiteY1" fmla="*/ 1582716 h 8384995"/>
              <a:gd name="connsiteX2" fmla="*/ 14372 w 12989007"/>
              <a:gd name="connsiteY2" fmla="*/ 1601608 h 8384995"/>
              <a:gd name="connsiteX3" fmla="*/ 3567804 w 12989007"/>
              <a:gd name="connsiteY3" fmla="*/ 5061048 h 8384995"/>
              <a:gd name="connsiteX4" fmla="*/ 3567804 w 12989007"/>
              <a:gd name="connsiteY4" fmla="*/ 5938370 h 8384995"/>
              <a:gd name="connsiteX5" fmla="*/ 4005028 w 12989007"/>
              <a:gd name="connsiteY5" fmla="*/ 6375594 h 8384995"/>
              <a:gd name="connsiteX6" fmla="*/ 4918066 w 12989007"/>
              <a:gd name="connsiteY6" fmla="*/ 6375594 h 8384995"/>
              <a:gd name="connsiteX7" fmla="*/ 6263498 w 12989007"/>
              <a:gd name="connsiteY7" fmla="*/ 7685437 h 8384995"/>
              <a:gd name="connsiteX8" fmla="*/ 884451 w 12989007"/>
              <a:gd name="connsiteY8" fmla="*/ 8384995 h 8384995"/>
              <a:gd name="connsiteX9" fmla="*/ 12100752 w 12989007"/>
              <a:gd name="connsiteY9" fmla="*/ 0 h 8384995"/>
              <a:gd name="connsiteX10" fmla="*/ 12989007 w 12989007"/>
              <a:gd name="connsiteY10" fmla="*/ 6829979 h 8384995"/>
              <a:gd name="connsiteX11" fmla="*/ 6280906 w 12989007"/>
              <a:gd name="connsiteY11" fmla="*/ 7702384 h 8384995"/>
              <a:gd name="connsiteX12" fmla="*/ 6263498 w 12989007"/>
              <a:gd name="connsiteY12" fmla="*/ 7685437 h 8384995"/>
              <a:gd name="connsiteX13" fmla="*/ 12974635 w 12989007"/>
              <a:gd name="connsiteY13" fmla="*/ 6812637 h 8384995"/>
              <a:gd name="connsiteX14" fmla="*/ 12090184 w 12989007"/>
              <a:gd name="connsiteY14" fmla="*/ 11908 h 8384995"/>
              <a:gd name="connsiteX15" fmla="*/ 11915 w 12989007"/>
              <a:gd name="connsiteY15" fmla="*/ 1582716 h 8384995"/>
              <a:gd name="connsiteX16" fmla="*/ 10568 w 12989007"/>
              <a:gd name="connsiteY16" fmla="*/ 1572358 h 8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989007" h="8384995">
                <a:moveTo>
                  <a:pt x="0" y="1584266"/>
                </a:moveTo>
                <a:lnTo>
                  <a:pt x="11915" y="1582716"/>
                </a:lnTo>
                <a:lnTo>
                  <a:pt x="14372" y="1601608"/>
                </a:lnTo>
                <a:lnTo>
                  <a:pt x="3567804" y="5061048"/>
                </a:lnTo>
                <a:lnTo>
                  <a:pt x="3567804" y="5938370"/>
                </a:lnTo>
                <a:cubicBezTo>
                  <a:pt x="3567804" y="6179842"/>
                  <a:pt x="3763556" y="6375594"/>
                  <a:pt x="4005028" y="6375594"/>
                </a:cubicBezTo>
                <a:lnTo>
                  <a:pt x="4918066" y="6375594"/>
                </a:lnTo>
                <a:lnTo>
                  <a:pt x="6263498" y="7685437"/>
                </a:lnTo>
                <a:lnTo>
                  <a:pt x="884451" y="8384995"/>
                </a:lnTo>
                <a:close/>
                <a:moveTo>
                  <a:pt x="12100752" y="0"/>
                </a:moveTo>
                <a:lnTo>
                  <a:pt x="12989007" y="6829979"/>
                </a:lnTo>
                <a:lnTo>
                  <a:pt x="6280906" y="7702384"/>
                </a:lnTo>
                <a:lnTo>
                  <a:pt x="6263498" y="7685437"/>
                </a:lnTo>
                <a:lnTo>
                  <a:pt x="12974635" y="6812637"/>
                </a:lnTo>
                <a:lnTo>
                  <a:pt x="12090184" y="11908"/>
                </a:lnTo>
                <a:lnTo>
                  <a:pt x="11915" y="1582716"/>
                </a:lnTo>
                <a:lnTo>
                  <a:pt x="10568" y="1572358"/>
                </a:lnTo>
                <a:close/>
              </a:path>
            </a:pathLst>
          </a:cu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202754" y="1704956"/>
            <a:ext cx="105913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软件建模</a:t>
            </a:r>
            <a:r>
              <a:rPr lang="zh-CN" altLang="en-US" sz="5400" dirty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：在线销售电子商务平台</a:t>
            </a:r>
            <a:endParaRPr lang="zh-CN" altLang="en-US" sz="5400" dirty="0">
              <a:solidFill>
                <a:schemeClr val="bg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430117" y="5603239"/>
            <a:ext cx="6140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18721802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李琦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18721825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吴杰                          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2018.12.17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3" name="任意多边形 52"/>
          <p:cNvSpPr/>
          <p:nvPr/>
        </p:nvSpPr>
        <p:spPr>
          <a:xfrm rot="21155408" flipH="1">
            <a:off x="-638659" y="-888038"/>
            <a:ext cx="13393362" cy="8646025"/>
          </a:xfrm>
          <a:custGeom>
            <a:avLst/>
            <a:gdLst>
              <a:gd name="connsiteX0" fmla="*/ 0 w 12989007"/>
              <a:gd name="connsiteY0" fmla="*/ 1584266 h 8384995"/>
              <a:gd name="connsiteX1" fmla="*/ 11915 w 12989007"/>
              <a:gd name="connsiteY1" fmla="*/ 1582716 h 8384995"/>
              <a:gd name="connsiteX2" fmla="*/ 14372 w 12989007"/>
              <a:gd name="connsiteY2" fmla="*/ 1601608 h 8384995"/>
              <a:gd name="connsiteX3" fmla="*/ 3567804 w 12989007"/>
              <a:gd name="connsiteY3" fmla="*/ 5061048 h 8384995"/>
              <a:gd name="connsiteX4" fmla="*/ 3567804 w 12989007"/>
              <a:gd name="connsiteY4" fmla="*/ 5938370 h 8384995"/>
              <a:gd name="connsiteX5" fmla="*/ 4005028 w 12989007"/>
              <a:gd name="connsiteY5" fmla="*/ 6375594 h 8384995"/>
              <a:gd name="connsiteX6" fmla="*/ 4918066 w 12989007"/>
              <a:gd name="connsiteY6" fmla="*/ 6375594 h 8384995"/>
              <a:gd name="connsiteX7" fmla="*/ 6263498 w 12989007"/>
              <a:gd name="connsiteY7" fmla="*/ 7685437 h 8384995"/>
              <a:gd name="connsiteX8" fmla="*/ 884451 w 12989007"/>
              <a:gd name="connsiteY8" fmla="*/ 8384995 h 8384995"/>
              <a:gd name="connsiteX9" fmla="*/ 12100752 w 12989007"/>
              <a:gd name="connsiteY9" fmla="*/ 0 h 8384995"/>
              <a:gd name="connsiteX10" fmla="*/ 12989007 w 12989007"/>
              <a:gd name="connsiteY10" fmla="*/ 6829979 h 8384995"/>
              <a:gd name="connsiteX11" fmla="*/ 6280906 w 12989007"/>
              <a:gd name="connsiteY11" fmla="*/ 7702384 h 8384995"/>
              <a:gd name="connsiteX12" fmla="*/ 6263498 w 12989007"/>
              <a:gd name="connsiteY12" fmla="*/ 7685437 h 8384995"/>
              <a:gd name="connsiteX13" fmla="*/ 12974635 w 12989007"/>
              <a:gd name="connsiteY13" fmla="*/ 6812637 h 8384995"/>
              <a:gd name="connsiteX14" fmla="*/ 12090184 w 12989007"/>
              <a:gd name="connsiteY14" fmla="*/ 11908 h 8384995"/>
              <a:gd name="connsiteX15" fmla="*/ 11915 w 12989007"/>
              <a:gd name="connsiteY15" fmla="*/ 1582716 h 8384995"/>
              <a:gd name="connsiteX16" fmla="*/ 10568 w 12989007"/>
              <a:gd name="connsiteY16" fmla="*/ 1572358 h 8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989007" h="8384995">
                <a:moveTo>
                  <a:pt x="0" y="1584266"/>
                </a:moveTo>
                <a:lnTo>
                  <a:pt x="11915" y="1582716"/>
                </a:lnTo>
                <a:lnTo>
                  <a:pt x="14372" y="1601608"/>
                </a:lnTo>
                <a:lnTo>
                  <a:pt x="3567804" y="5061048"/>
                </a:lnTo>
                <a:lnTo>
                  <a:pt x="3567804" y="5938370"/>
                </a:lnTo>
                <a:cubicBezTo>
                  <a:pt x="3567804" y="6179842"/>
                  <a:pt x="3763556" y="6375594"/>
                  <a:pt x="4005028" y="6375594"/>
                </a:cubicBezTo>
                <a:lnTo>
                  <a:pt x="4918066" y="6375594"/>
                </a:lnTo>
                <a:lnTo>
                  <a:pt x="6263498" y="7685437"/>
                </a:lnTo>
                <a:lnTo>
                  <a:pt x="884451" y="8384995"/>
                </a:lnTo>
                <a:close/>
                <a:moveTo>
                  <a:pt x="12100752" y="0"/>
                </a:moveTo>
                <a:lnTo>
                  <a:pt x="12989007" y="6829979"/>
                </a:lnTo>
                <a:lnTo>
                  <a:pt x="6280906" y="7702384"/>
                </a:lnTo>
                <a:lnTo>
                  <a:pt x="6263498" y="7685437"/>
                </a:lnTo>
                <a:lnTo>
                  <a:pt x="12974635" y="6812637"/>
                </a:lnTo>
                <a:lnTo>
                  <a:pt x="12090184" y="11908"/>
                </a:lnTo>
                <a:lnTo>
                  <a:pt x="11915" y="1582716"/>
                </a:lnTo>
                <a:lnTo>
                  <a:pt x="10568" y="1572358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22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圆角矩形 64"/>
          <p:cNvSpPr/>
          <p:nvPr/>
        </p:nvSpPr>
        <p:spPr>
          <a:xfrm rot="3353473">
            <a:off x="-1296434" y="-45657"/>
            <a:ext cx="7846938" cy="7770481"/>
          </a:xfrm>
          <a:prstGeom prst="roundRect">
            <a:avLst>
              <a:gd name="adj" fmla="val 25034"/>
            </a:avLst>
          </a:prstGeom>
          <a:noFill/>
          <a:ln>
            <a:solidFill>
              <a:srgbClr val="3DB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 rot="3353473">
            <a:off x="-2993407" y="148526"/>
            <a:ext cx="7846938" cy="7770481"/>
          </a:xfrm>
          <a:prstGeom prst="roundRect">
            <a:avLst>
              <a:gd name="adj" fmla="val 25034"/>
            </a:avLst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3354861">
            <a:off x="1471083" y="1447484"/>
            <a:ext cx="6618166" cy="1325563"/>
          </a:xfrm>
        </p:spPr>
        <p:txBody>
          <a:bodyPr anchor="b" anchorCtr="1">
            <a:noAutofit/>
          </a:bodyPr>
          <a:lstStyle/>
          <a:p>
            <a:pPr algn="r"/>
            <a:r>
              <a:rPr lang="en-US" altLang="zh-CN" sz="6000" b="1" dirty="0">
                <a:solidFill>
                  <a:srgbClr val="3DB39E"/>
                </a:solidFill>
              </a:rPr>
              <a:t>CONTENTS</a:t>
            </a:r>
            <a:endParaRPr lang="zh-CN" altLang="en-US" sz="6000" b="1" dirty="0">
              <a:solidFill>
                <a:srgbClr val="3DB39E"/>
              </a:solidFill>
            </a:endParaRPr>
          </a:p>
        </p:txBody>
      </p:sp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46"/>
          <a:stretch>
            <a:fillRect/>
          </a:stretch>
        </p:blipFill>
        <p:spPr>
          <a:xfrm>
            <a:off x="1" y="0"/>
            <a:ext cx="5505165" cy="6858000"/>
          </a:xfrm>
          <a:custGeom>
            <a:avLst/>
            <a:gdLst>
              <a:gd name="connsiteX0" fmla="*/ 0 w 5505165"/>
              <a:gd name="connsiteY0" fmla="*/ 0 h 6858000"/>
              <a:gd name="connsiteX1" fmla="*/ 2780680 w 5505165"/>
              <a:gd name="connsiteY1" fmla="*/ 0 h 6858000"/>
              <a:gd name="connsiteX2" fmla="*/ 2861416 w 5505165"/>
              <a:gd name="connsiteY2" fmla="*/ 107143 h 6858000"/>
              <a:gd name="connsiteX3" fmla="*/ 5186707 w 5505165"/>
              <a:gd name="connsiteY3" fmla="*/ 3540449 h 6858000"/>
              <a:gd name="connsiteX4" fmla="*/ 4692331 w 5505165"/>
              <a:gd name="connsiteY4" fmla="*/ 6109830 h 6858000"/>
              <a:gd name="connsiteX5" fmla="*/ 3587654 w 5505165"/>
              <a:gd name="connsiteY5" fmla="*/ 6858000 h 6858000"/>
              <a:gd name="connsiteX6" fmla="*/ 0 w 55051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5165" h="6858000">
                <a:moveTo>
                  <a:pt x="0" y="0"/>
                </a:moveTo>
                <a:lnTo>
                  <a:pt x="2780680" y="0"/>
                </a:lnTo>
                <a:lnTo>
                  <a:pt x="2861416" y="107143"/>
                </a:lnTo>
                <a:lnTo>
                  <a:pt x="5186707" y="3540449"/>
                </a:lnTo>
                <a:cubicBezTo>
                  <a:pt x="5759704" y="4386483"/>
                  <a:pt x="5538364" y="5536833"/>
                  <a:pt x="4692331" y="6109830"/>
                </a:cubicBezTo>
                <a:lnTo>
                  <a:pt x="3587654" y="6858000"/>
                </a:lnTo>
                <a:lnTo>
                  <a:pt x="0" y="6858000"/>
                </a:lnTo>
                <a:close/>
              </a:path>
            </a:pathLst>
          </a:custGeom>
          <a:ln w="76200">
            <a:noFill/>
          </a:ln>
        </p:spPr>
      </p:pic>
      <p:grpSp>
        <p:nvGrpSpPr>
          <p:cNvPr id="48" name="组合 47"/>
          <p:cNvGrpSpPr/>
          <p:nvPr/>
        </p:nvGrpSpPr>
        <p:grpSpPr>
          <a:xfrm>
            <a:off x="10589168" y="-2401476"/>
            <a:ext cx="1008000" cy="1008000"/>
            <a:chOff x="3616331" y="1027906"/>
            <a:chExt cx="1008000" cy="1008000"/>
          </a:xfrm>
        </p:grpSpPr>
        <p:grpSp>
          <p:nvGrpSpPr>
            <p:cNvPr id="44" name="组合 43"/>
            <p:cNvGrpSpPr/>
            <p:nvPr/>
          </p:nvGrpSpPr>
          <p:grpSpPr>
            <a:xfrm>
              <a:off x="3682181" y="1093756"/>
              <a:ext cx="876300" cy="876300"/>
              <a:chOff x="4770131" y="2387415"/>
              <a:chExt cx="876300" cy="876300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4770131" y="2387415"/>
                <a:ext cx="876300" cy="876300"/>
              </a:xfrm>
              <a:prstGeom prst="ellipse">
                <a:avLst/>
              </a:prstGeom>
              <a:solidFill>
                <a:srgbClr val="3DB3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8281" y="2559165"/>
                <a:ext cx="720000" cy="532800"/>
              </a:xfrm>
              <a:prstGeom prst="rect">
                <a:avLst/>
              </a:prstGeom>
            </p:spPr>
          </p:pic>
        </p:grpSp>
        <p:sp>
          <p:nvSpPr>
            <p:cNvPr id="47" name="椭圆 46"/>
            <p:cNvSpPr/>
            <p:nvPr/>
          </p:nvSpPr>
          <p:spPr>
            <a:xfrm>
              <a:off x="3616331" y="1027906"/>
              <a:ext cx="1008000" cy="10080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圆角矩形 13"/>
          <p:cNvSpPr/>
          <p:nvPr/>
        </p:nvSpPr>
        <p:spPr>
          <a:xfrm rot="3353473">
            <a:off x="-3283647" y="76490"/>
            <a:ext cx="7846938" cy="7770481"/>
          </a:xfrm>
          <a:prstGeom prst="roundRect">
            <a:avLst>
              <a:gd name="adj" fmla="val 23810"/>
            </a:avLst>
          </a:prstGeom>
          <a:noFill/>
          <a:ln>
            <a:solidFill>
              <a:srgbClr val="3DB39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13611327" y="-2401476"/>
            <a:ext cx="1483763" cy="1483763"/>
            <a:chOff x="6601118" y="3487490"/>
            <a:chExt cx="1008000" cy="1008000"/>
          </a:xfrm>
        </p:grpSpPr>
        <p:grpSp>
          <p:nvGrpSpPr>
            <p:cNvPr id="27" name="组合 26"/>
            <p:cNvGrpSpPr/>
            <p:nvPr/>
          </p:nvGrpSpPr>
          <p:grpSpPr>
            <a:xfrm>
              <a:off x="6666968" y="3553340"/>
              <a:ext cx="876300" cy="876300"/>
              <a:chOff x="6667499" y="3554322"/>
              <a:chExt cx="876300" cy="876300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6667499" y="3554322"/>
                <a:ext cx="876300" cy="8763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2594" y="3669124"/>
                <a:ext cx="506110" cy="646696"/>
              </a:xfrm>
              <a:prstGeom prst="rect">
                <a:avLst/>
              </a:prstGeom>
            </p:spPr>
          </p:pic>
        </p:grpSp>
        <p:sp>
          <p:nvSpPr>
            <p:cNvPr id="58" name="椭圆 57"/>
            <p:cNvSpPr/>
            <p:nvPr/>
          </p:nvSpPr>
          <p:spPr>
            <a:xfrm>
              <a:off x="6601118" y="3487490"/>
              <a:ext cx="1008000" cy="10080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1905216" y="-2269050"/>
            <a:ext cx="1008000" cy="1008000"/>
            <a:chOff x="5817897" y="4233561"/>
            <a:chExt cx="1008000" cy="1008000"/>
          </a:xfrm>
        </p:grpSpPr>
        <p:grpSp>
          <p:nvGrpSpPr>
            <p:cNvPr id="40" name="组合 39"/>
            <p:cNvGrpSpPr/>
            <p:nvPr/>
          </p:nvGrpSpPr>
          <p:grpSpPr>
            <a:xfrm>
              <a:off x="5883747" y="4299411"/>
              <a:ext cx="876300" cy="876300"/>
              <a:chOff x="5883747" y="4299411"/>
              <a:chExt cx="876300" cy="87630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883747" y="4299411"/>
                <a:ext cx="876300" cy="8763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9" name="图片 3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7497" y="4342561"/>
                <a:ext cx="568800" cy="790000"/>
              </a:xfrm>
              <a:prstGeom prst="rect">
                <a:avLst/>
              </a:prstGeom>
            </p:spPr>
          </p:pic>
        </p:grpSp>
        <p:sp>
          <p:nvSpPr>
            <p:cNvPr id="60" name="椭圆 59"/>
            <p:cNvSpPr/>
            <p:nvPr/>
          </p:nvSpPr>
          <p:spPr>
            <a:xfrm>
              <a:off x="5817897" y="4233561"/>
              <a:ext cx="1008000" cy="10080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864274" y="1889237"/>
            <a:ext cx="1008000" cy="1008000"/>
            <a:chOff x="8044308" y="3488472"/>
            <a:chExt cx="1008000" cy="1008000"/>
          </a:xfrm>
        </p:grpSpPr>
        <p:sp>
          <p:nvSpPr>
            <p:cNvPr id="53" name="椭圆 52"/>
            <p:cNvSpPr/>
            <p:nvPr/>
          </p:nvSpPr>
          <p:spPr>
            <a:xfrm>
              <a:off x="8044308" y="3488472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8110158" y="3554322"/>
              <a:ext cx="876300" cy="876300"/>
              <a:chOff x="8110158" y="3554322"/>
              <a:chExt cx="876300" cy="8763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8110158" y="3554322"/>
                <a:ext cx="876300" cy="8763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32092" y="3758472"/>
                <a:ext cx="632433" cy="468000"/>
              </a:xfrm>
              <a:prstGeom prst="rect">
                <a:avLst/>
              </a:prstGeom>
            </p:spPr>
          </p:pic>
        </p:grpSp>
      </p:grpSp>
      <p:sp>
        <p:nvSpPr>
          <p:cNvPr id="66" name="文本框 65"/>
          <p:cNvSpPr txBox="1"/>
          <p:nvPr/>
        </p:nvSpPr>
        <p:spPr>
          <a:xfrm>
            <a:off x="7130428" y="2124552"/>
            <a:ext cx="5563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系统需求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分析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6767243" y="3767274"/>
            <a:ext cx="1008000" cy="1008000"/>
            <a:chOff x="8436382" y="2178535"/>
            <a:chExt cx="1008000" cy="1008000"/>
          </a:xfrm>
        </p:grpSpPr>
        <p:sp>
          <p:nvSpPr>
            <p:cNvPr id="51" name="椭圆 50"/>
            <p:cNvSpPr/>
            <p:nvPr/>
          </p:nvSpPr>
          <p:spPr>
            <a:xfrm>
              <a:off x="8436382" y="2178535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502232" y="2244385"/>
              <a:ext cx="876300" cy="8763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9561" y="2432946"/>
              <a:ext cx="681643" cy="613479"/>
            </a:xfrm>
            <a:prstGeom prst="rect">
              <a:avLst/>
            </a:prstGeom>
          </p:spPr>
        </p:pic>
      </p:grpSp>
      <p:sp>
        <p:nvSpPr>
          <p:cNvPr id="67" name="文本框 66"/>
          <p:cNvSpPr txBox="1"/>
          <p:nvPr/>
        </p:nvSpPr>
        <p:spPr>
          <a:xfrm>
            <a:off x="7857997" y="3978694"/>
            <a:ext cx="4390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UML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基本模型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5651179" y="5702190"/>
            <a:ext cx="1008000" cy="1008000"/>
            <a:chOff x="7998232" y="5129653"/>
            <a:chExt cx="1008000" cy="1008000"/>
          </a:xfrm>
        </p:grpSpPr>
        <p:sp>
          <p:nvSpPr>
            <p:cNvPr id="62" name="椭圆 61"/>
            <p:cNvSpPr/>
            <p:nvPr/>
          </p:nvSpPr>
          <p:spPr>
            <a:xfrm>
              <a:off x="7998232" y="5129653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232" y="5239074"/>
              <a:ext cx="612000" cy="789158"/>
            </a:xfrm>
            <a:prstGeom prst="rect">
              <a:avLst/>
            </a:prstGeom>
          </p:spPr>
        </p:pic>
      </p:grpSp>
      <p:sp>
        <p:nvSpPr>
          <p:cNvPr id="69" name="文本框 68"/>
          <p:cNvSpPr txBox="1"/>
          <p:nvPr/>
        </p:nvSpPr>
        <p:spPr>
          <a:xfrm>
            <a:off x="6735379" y="5913803"/>
            <a:ext cx="4390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分工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BE9408BC-0FDA-4200-968F-74D30EF8F55F}"/>
              </a:ext>
            </a:extLst>
          </p:cNvPr>
          <p:cNvGrpSpPr/>
          <p:nvPr/>
        </p:nvGrpSpPr>
        <p:grpSpPr>
          <a:xfrm>
            <a:off x="4904892" y="268673"/>
            <a:ext cx="1008000" cy="1008000"/>
            <a:chOff x="8044308" y="3488472"/>
            <a:chExt cx="1008000" cy="1008000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92293AB9-CF8B-4929-934E-89BB38647864}"/>
                </a:ext>
              </a:extLst>
            </p:cNvPr>
            <p:cNvSpPr/>
            <p:nvPr/>
          </p:nvSpPr>
          <p:spPr>
            <a:xfrm>
              <a:off x="8044308" y="3488472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xmlns="" id="{93FEDD74-8738-4687-B917-75C46604CBAE}"/>
                </a:ext>
              </a:extLst>
            </p:cNvPr>
            <p:cNvGrpSpPr/>
            <p:nvPr/>
          </p:nvGrpSpPr>
          <p:grpSpPr>
            <a:xfrm>
              <a:off x="8110158" y="3554322"/>
              <a:ext cx="876300" cy="876300"/>
              <a:chOff x="8110158" y="3554322"/>
              <a:chExt cx="876300" cy="876300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xmlns="" id="{9FC5D0D7-1BF1-4FC2-9ACA-E46790EFEA81}"/>
                  </a:ext>
                </a:extLst>
              </p:cNvPr>
              <p:cNvSpPr/>
              <p:nvPr/>
            </p:nvSpPr>
            <p:spPr>
              <a:xfrm>
                <a:off x="8110158" y="3554322"/>
                <a:ext cx="876300" cy="8763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xmlns="" id="{6EDE7AF8-3B73-451C-B4BA-689B98EF6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32092" y="3758472"/>
                <a:ext cx="632433" cy="468000"/>
              </a:xfrm>
              <a:prstGeom prst="rect">
                <a:avLst/>
              </a:prstGeom>
            </p:spPr>
          </p:pic>
        </p:grp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7D5E20E8-5D4D-46F9-BAB3-36DD5D6A21CD}"/>
              </a:ext>
            </a:extLst>
          </p:cNvPr>
          <p:cNvSpPr txBox="1"/>
          <p:nvPr/>
        </p:nvSpPr>
        <p:spPr>
          <a:xfrm>
            <a:off x="6171046" y="503988"/>
            <a:ext cx="5563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建模工具调研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20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建模工具调研</a:t>
            </a: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10962009" y="-4963"/>
            <a:ext cx="1008000" cy="1243629"/>
            <a:chOff x="10962009" y="-4963"/>
            <a:chExt cx="1008000" cy="1243629"/>
          </a:xfrm>
        </p:grpSpPr>
        <p:sp>
          <p:nvSpPr>
            <p:cNvPr id="63" name="矩形 62"/>
            <p:cNvSpPr/>
            <p:nvPr/>
          </p:nvSpPr>
          <p:spPr>
            <a:xfrm>
              <a:off x="10969209" y="-4963"/>
              <a:ext cx="993600" cy="8301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8044308" y="3488472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0" name="组合 59"/>
              <p:cNvGrpSpPr/>
              <p:nvPr/>
            </p:nvGrpSpPr>
            <p:grpSpPr>
              <a:xfrm>
                <a:off x="8110158" y="3554322"/>
                <a:ext cx="876300" cy="876300"/>
                <a:chOff x="8110158" y="3554322"/>
                <a:chExt cx="876300" cy="876300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8110158" y="3554322"/>
                  <a:ext cx="876300" cy="8763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2" name="图片 6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2092" y="3758472"/>
                  <a:ext cx="632433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" name="组合 5"/>
          <p:cNvGrpSpPr/>
          <p:nvPr/>
        </p:nvGrpSpPr>
        <p:grpSpPr>
          <a:xfrm>
            <a:off x="491059" y="1263611"/>
            <a:ext cx="10944024" cy="2580120"/>
            <a:chOff x="469845" y="2097315"/>
            <a:chExt cx="10116998" cy="1765775"/>
          </a:xfrm>
        </p:grpSpPr>
        <p:sp>
          <p:nvSpPr>
            <p:cNvPr id="3" name="矩形 2"/>
            <p:cNvSpPr/>
            <p:nvPr/>
          </p:nvSpPr>
          <p:spPr>
            <a:xfrm>
              <a:off x="469845" y="2177143"/>
              <a:ext cx="8383870" cy="16110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8886352" y="2162600"/>
              <a:ext cx="1765775" cy="163520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圆角矩形 10"/>
          <p:cNvSpPr/>
          <p:nvPr/>
        </p:nvSpPr>
        <p:spPr>
          <a:xfrm>
            <a:off x="921042" y="1779777"/>
            <a:ext cx="2160000" cy="1440000"/>
          </a:xfrm>
          <a:prstGeom prst="round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Rational Rose</a:t>
            </a:r>
            <a:endParaRPr lang="zh-CN" altLang="en-US" sz="2400" b="1" dirty="0"/>
          </a:p>
        </p:txBody>
      </p:sp>
      <p:sp>
        <p:nvSpPr>
          <p:cNvPr id="23" name="圆角矩形 22"/>
          <p:cNvSpPr/>
          <p:nvPr/>
        </p:nvSpPr>
        <p:spPr>
          <a:xfrm>
            <a:off x="4009938" y="1779777"/>
            <a:ext cx="2275764" cy="1440000"/>
          </a:xfrm>
          <a:prstGeom prst="round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/>
              <a:t>PowerDesigner</a:t>
            </a:r>
            <a:endParaRPr lang="zh-CN" altLang="en-US" sz="2400" b="1" dirty="0"/>
          </a:p>
        </p:txBody>
      </p:sp>
      <p:sp>
        <p:nvSpPr>
          <p:cNvPr id="24" name="圆角矩形 23"/>
          <p:cNvSpPr/>
          <p:nvPr/>
        </p:nvSpPr>
        <p:spPr>
          <a:xfrm>
            <a:off x="7179102" y="1833672"/>
            <a:ext cx="2160000" cy="1440000"/>
          </a:xfrm>
          <a:prstGeom prst="round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/>
              <a:t>RGui</a:t>
            </a:r>
            <a:endParaRPr lang="en-US" altLang="zh-CN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33161F52-BE3D-4303-A89D-2511D63950B7}"/>
              </a:ext>
            </a:extLst>
          </p:cNvPr>
          <p:cNvSpPr txBox="1"/>
          <p:nvPr/>
        </p:nvSpPr>
        <p:spPr>
          <a:xfrm>
            <a:off x="491059" y="3818787"/>
            <a:ext cx="28142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一种面向对象的统一建模语言的可视化建模工具。用于可视化建模和公司级水平软件应用的组件构造。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对系统的代码框架生成有很好的支持。但对数据库的开发管理和数据库端的迭代不是很好。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0A807786-1170-4F0F-8D00-F259B44C3416}"/>
              </a:ext>
            </a:extLst>
          </p:cNvPr>
          <p:cNvSpPr txBox="1"/>
          <p:nvPr/>
        </p:nvSpPr>
        <p:spPr>
          <a:xfrm>
            <a:off x="3798600" y="3918489"/>
            <a:ext cx="28142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PowerDesigner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原来是对数据库建模而发展起来的一种数据库建模工具。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UML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的建模使用到的各种图的支持比较滞后。但是在最近得到加强。所以使用它来进行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UML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开发的并不多，很多人都是用它来作为数据库的建模。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731BD8DE-BBED-4B01-B795-43A04E0E7875}"/>
              </a:ext>
            </a:extLst>
          </p:cNvPr>
          <p:cNvSpPr txBox="1"/>
          <p:nvPr/>
        </p:nvSpPr>
        <p:spPr>
          <a:xfrm>
            <a:off x="6852000" y="3818787"/>
            <a:ext cx="28142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软件是一款专业的统计建模软件，与其它建模软件不同的是这款软件完全免费、开源，所以深受大家的青睐。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软件拥有数据存储和处理系统；数组运算工具（其向量、矩阵运算方面功能尤其强大）；完整连贯的统计分析工具；优秀的统计制图等多种功能。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2134024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渲染系统需求分析</a:t>
            </a: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10962009" y="-4963"/>
            <a:ext cx="1008000" cy="1243629"/>
            <a:chOff x="10962009" y="-4963"/>
            <a:chExt cx="1008000" cy="1243629"/>
          </a:xfrm>
        </p:grpSpPr>
        <p:sp>
          <p:nvSpPr>
            <p:cNvPr id="63" name="矩形 62"/>
            <p:cNvSpPr/>
            <p:nvPr/>
          </p:nvSpPr>
          <p:spPr>
            <a:xfrm>
              <a:off x="10969209" y="-4963"/>
              <a:ext cx="993600" cy="8301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8044308" y="3488472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0" name="组合 59"/>
              <p:cNvGrpSpPr/>
              <p:nvPr/>
            </p:nvGrpSpPr>
            <p:grpSpPr>
              <a:xfrm>
                <a:off x="8110158" y="3554322"/>
                <a:ext cx="876300" cy="876300"/>
                <a:chOff x="8110158" y="3554322"/>
                <a:chExt cx="876300" cy="876300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8110158" y="3554322"/>
                  <a:ext cx="876300" cy="8763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2" name="图片 6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2092" y="3758472"/>
                  <a:ext cx="632433" cy="46800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2" y="1927347"/>
            <a:ext cx="11706225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1986070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Analysis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10962009" y="-4963"/>
            <a:ext cx="1008000" cy="1243629"/>
            <a:chOff x="10962009" y="-4963"/>
            <a:chExt cx="1008000" cy="1243629"/>
          </a:xfrm>
        </p:grpSpPr>
        <p:sp>
          <p:nvSpPr>
            <p:cNvPr id="63" name="矩形 62"/>
            <p:cNvSpPr/>
            <p:nvPr/>
          </p:nvSpPr>
          <p:spPr>
            <a:xfrm>
              <a:off x="10969209" y="-4963"/>
              <a:ext cx="993600" cy="8301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8044308" y="3488472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0" name="组合 59"/>
              <p:cNvGrpSpPr/>
              <p:nvPr/>
            </p:nvGrpSpPr>
            <p:grpSpPr>
              <a:xfrm>
                <a:off x="8110158" y="3554322"/>
                <a:ext cx="876300" cy="876300"/>
                <a:chOff x="8110158" y="3554322"/>
                <a:chExt cx="876300" cy="876300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8110158" y="3554322"/>
                  <a:ext cx="876300" cy="8763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2" name="图片 6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2092" y="3758472"/>
                  <a:ext cx="632433" cy="468000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10" name="直接连接符 9"/>
          <p:cNvCxnSpPr/>
          <p:nvPr/>
        </p:nvCxnSpPr>
        <p:spPr>
          <a:xfrm>
            <a:off x="4615543" y="1172816"/>
            <a:ext cx="0" cy="432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486400" y="1608241"/>
            <a:ext cx="62249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a)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客户：该系统主要的用户，可以在现订购，主要活动包括注册、登录、用户信息</a:t>
            </a: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修改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，查看商品信息，客户订货，在线支付等</a:t>
            </a: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b)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支付系统：负责在线支付，可以进行校验账目以及转账等活动。</a:t>
            </a: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c)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供应系统：负责供应，配送客户所需的商品。</a:t>
            </a: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d)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销售系统：负责发布产品信息，订单管理，用户信息管理，将用户提交的订单</a:t>
            </a: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交给供应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系统等工作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557289" y="1181070"/>
            <a:ext cx="1487658" cy="400110"/>
          </a:xfrm>
          <a:prstGeom prst="rect">
            <a:avLst/>
          </a:prstGeom>
          <a:solidFill>
            <a:srgbClr val="3DB39E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Description</a:t>
            </a:r>
            <a:endParaRPr lang="zh-CN" altLang="en-US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85090BE-D676-4670-8E71-D0739512B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55" y="1608241"/>
            <a:ext cx="3305806" cy="299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67559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用例图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6</a:t>
            </a:fld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10962009" y="-4963"/>
            <a:ext cx="1008000" cy="1243629"/>
            <a:chOff x="10962009" y="-4963"/>
            <a:chExt cx="1008000" cy="1243629"/>
          </a:xfrm>
        </p:grpSpPr>
        <p:sp>
          <p:nvSpPr>
            <p:cNvPr id="63" name="矩形 62"/>
            <p:cNvSpPr/>
            <p:nvPr/>
          </p:nvSpPr>
          <p:spPr>
            <a:xfrm>
              <a:off x="10969209" y="-4963"/>
              <a:ext cx="993600" cy="8301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8044308" y="3488472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0" name="组合 59"/>
              <p:cNvGrpSpPr/>
              <p:nvPr/>
            </p:nvGrpSpPr>
            <p:grpSpPr>
              <a:xfrm>
                <a:off x="8110158" y="3554322"/>
                <a:ext cx="876300" cy="876300"/>
                <a:chOff x="8110158" y="3554322"/>
                <a:chExt cx="876300" cy="876300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8110158" y="3554322"/>
                  <a:ext cx="876300" cy="8763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2" name="图片 6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2092" y="3758472"/>
                  <a:ext cx="632433" cy="46800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19" y="1682659"/>
            <a:ext cx="3128961" cy="4300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695" y="1172816"/>
            <a:ext cx="3473450" cy="488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5721366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类图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10962009" y="-4963"/>
            <a:ext cx="1008000" cy="1243629"/>
            <a:chOff x="10962009" y="-4963"/>
            <a:chExt cx="1008000" cy="1243629"/>
          </a:xfrm>
        </p:grpSpPr>
        <p:sp>
          <p:nvSpPr>
            <p:cNvPr id="63" name="矩形 62"/>
            <p:cNvSpPr/>
            <p:nvPr/>
          </p:nvSpPr>
          <p:spPr>
            <a:xfrm>
              <a:off x="10969209" y="-4963"/>
              <a:ext cx="993600" cy="8301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8044308" y="3488472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0" name="组合 59"/>
              <p:cNvGrpSpPr/>
              <p:nvPr/>
            </p:nvGrpSpPr>
            <p:grpSpPr>
              <a:xfrm>
                <a:off x="8110158" y="3554322"/>
                <a:ext cx="876300" cy="876300"/>
                <a:chOff x="8110158" y="3554322"/>
                <a:chExt cx="876300" cy="876300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8110158" y="3554322"/>
                  <a:ext cx="876300" cy="8763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2" name="图片 6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2092" y="3758472"/>
                  <a:ext cx="632433" cy="46800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1308385"/>
            <a:ext cx="6931660" cy="492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376372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1041627" y="1907794"/>
            <a:ext cx="3829050" cy="3829050"/>
          </a:xfrm>
          <a:prstGeom prst="ellipse">
            <a:avLst/>
          </a:prstGeom>
          <a:solidFill>
            <a:srgbClr val="3DB39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 you</a:t>
            </a:r>
            <a:endParaRPr lang="zh-CN" altLang="en-US" sz="7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513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1B59A"/>
      </a:accent1>
      <a:accent2>
        <a:srgbClr val="ED7D31"/>
      </a:accent2>
      <a:accent3>
        <a:srgbClr val="A5A5A5"/>
      </a:accent3>
      <a:accent4>
        <a:srgbClr val="FFC000"/>
      </a:accent4>
      <a:accent5>
        <a:srgbClr val="3DB39E"/>
      </a:accent5>
      <a:accent6>
        <a:srgbClr val="70AD47"/>
      </a:accent6>
      <a:hlink>
        <a:srgbClr val="3DB39E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326</Words>
  <Application>Microsoft Office PowerPoint</Application>
  <PresentationFormat>自定义</PresentationFormat>
  <Paragraphs>39</Paragraphs>
  <Slides>8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Office 主题</vt:lpstr>
      <vt:lpstr>PowerPoint 演示文稿</vt:lpstr>
      <vt:lpstr>CONTENTS</vt:lpstr>
      <vt:lpstr>建模工具调研</vt:lpstr>
      <vt:lpstr>渲染系统需求分析</vt:lpstr>
      <vt:lpstr>Analysis</vt:lpstr>
      <vt:lpstr>用例图</vt:lpstr>
      <vt:lpstr>类图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Administrator</cp:lastModifiedBy>
  <cp:revision>10</cp:revision>
  <dcterms:created xsi:type="dcterms:W3CDTF">2015-06-09T12:52:33Z</dcterms:created>
  <dcterms:modified xsi:type="dcterms:W3CDTF">2018-12-16T14:40:37Z</dcterms:modified>
</cp:coreProperties>
</file>